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x="18288000" cy="10287000"/>
  <p:notesSz cx="6858000" cy="9144000"/>
  <p:embeddedFontLst>
    <p:embeddedFont>
      <p:font typeface="Lovelo" charset="1" panose="02000000000000000000"/>
      <p:regular r:id="rId20"/>
    </p:embeddedFont>
    <p:embeddedFont>
      <p:font typeface="HK Grotesk" charset="1" panose="00000500000000000000"/>
      <p:regular r:id="rId21"/>
    </p:embeddedFont>
    <p:embeddedFont>
      <p:font typeface="HK Grotesk Bold" charset="1" panose="000008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jpeg>
</file>

<file path=ppt/media/image16.jpeg>
</file>

<file path=ppt/media/image17.png>
</file>

<file path=ppt/media/image18.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jpe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jpeg" Type="http://schemas.openxmlformats.org/officeDocument/2006/relationships/image"/><Relationship Id="rId3" Target="../media/image17.png" Type="http://schemas.openxmlformats.org/officeDocument/2006/relationships/image"/><Relationship Id="rId4" Target="../media/image18.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940000">
            <a:off x="2633388" y="-4692543"/>
            <a:ext cx="13021223" cy="19672086"/>
          </a:xfrm>
          <a:custGeom>
            <a:avLst/>
            <a:gdLst/>
            <a:ahLst/>
            <a:cxnLst/>
            <a:rect r="r" b="b" t="t" l="l"/>
            <a:pathLst>
              <a:path h="19672086" w="13021223">
                <a:moveTo>
                  <a:pt x="2860874" y="19672086"/>
                </a:moveTo>
                <a:lnTo>
                  <a:pt x="0" y="1609241"/>
                </a:lnTo>
                <a:lnTo>
                  <a:pt x="10160350" y="0"/>
                </a:lnTo>
                <a:lnTo>
                  <a:pt x="13021224" y="18062845"/>
                </a:lnTo>
                <a:lnTo>
                  <a:pt x="2860874" y="19672086"/>
                </a:lnTo>
                <a:close/>
              </a:path>
            </a:pathLst>
          </a:custGeom>
          <a:blipFill>
            <a:blip r:embed="rId2"/>
            <a:stretch>
              <a:fillRect l="-76897" t="-4149" r="-69884" b="-4885"/>
            </a:stretch>
          </a:blipFill>
        </p:spPr>
      </p:sp>
      <p:sp>
        <p:nvSpPr>
          <p:cNvPr name="TextBox 3" id="3"/>
          <p:cNvSpPr txBox="true"/>
          <p:nvPr/>
        </p:nvSpPr>
        <p:spPr>
          <a:xfrm rot="0">
            <a:off x="2763454" y="3437594"/>
            <a:ext cx="12761093" cy="3364187"/>
          </a:xfrm>
          <a:prstGeom prst="rect">
            <a:avLst/>
          </a:prstGeom>
        </p:spPr>
        <p:txBody>
          <a:bodyPr anchor="t" rtlCol="false" tIns="0" lIns="0" bIns="0" rIns="0">
            <a:spAutoFit/>
          </a:bodyPr>
          <a:lstStyle/>
          <a:p>
            <a:pPr algn="ctr">
              <a:lnSpc>
                <a:spcPts val="8917"/>
              </a:lnSpc>
            </a:pPr>
            <a:r>
              <a:rPr lang="en-US" sz="7077" spc="198">
                <a:solidFill>
                  <a:srgbClr val="FFFFFF"/>
                </a:solidFill>
                <a:latin typeface="Lovelo"/>
                <a:ea typeface="Lovelo"/>
                <a:cs typeface="Lovelo"/>
                <a:sym typeface="Lovelo"/>
              </a:rPr>
              <a:t>ANÁLISIS DE ACCESO A LA VIVIENDA JOVEN EN ESPAÑA</a:t>
            </a:r>
          </a:p>
          <a:p>
            <a:pPr algn="ctr">
              <a:lnSpc>
                <a:spcPts val="8917"/>
              </a:lnSpc>
            </a:pPr>
            <a:r>
              <a:rPr lang="en-US" sz="7077" spc="198">
                <a:solidFill>
                  <a:srgbClr val="FFFFFF"/>
                </a:solidFill>
                <a:latin typeface="Lovelo"/>
                <a:ea typeface="Lovelo"/>
                <a:cs typeface="Lovelo"/>
                <a:sym typeface="Lovelo"/>
              </a:rPr>
              <a:t>2020-2023</a:t>
            </a:r>
          </a:p>
        </p:txBody>
      </p:sp>
      <p:sp>
        <p:nvSpPr>
          <p:cNvPr name="TextBox 4" id="4"/>
          <p:cNvSpPr txBox="true"/>
          <p:nvPr/>
        </p:nvSpPr>
        <p:spPr>
          <a:xfrm rot="0">
            <a:off x="1028700" y="8960485"/>
            <a:ext cx="2438056" cy="297815"/>
          </a:xfrm>
          <a:prstGeom prst="rect">
            <a:avLst/>
          </a:prstGeom>
        </p:spPr>
        <p:txBody>
          <a:bodyPr anchor="t" rtlCol="false" tIns="0" lIns="0" bIns="0" rIns="0">
            <a:spAutoFit/>
          </a:bodyPr>
          <a:lstStyle/>
          <a:p>
            <a:pPr algn="ctr" marL="0" indent="0" lvl="0">
              <a:lnSpc>
                <a:spcPts val="2380"/>
              </a:lnSpc>
              <a:spcBef>
                <a:spcPct val="0"/>
              </a:spcBef>
            </a:pPr>
            <a:r>
              <a:rPr lang="en-US" sz="2000">
                <a:solidFill>
                  <a:srgbClr val="FFFFFF"/>
                </a:solidFill>
                <a:latin typeface="HK Grotesk"/>
                <a:ea typeface="HK Grotesk"/>
                <a:cs typeface="HK Grotesk"/>
                <a:sym typeface="HK Grotesk"/>
              </a:rPr>
              <a:t>Lucía Ruiz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475367"/>
            <a:ext cx="9402851" cy="7555516"/>
          </a:xfrm>
          <a:custGeom>
            <a:avLst/>
            <a:gdLst/>
            <a:ahLst/>
            <a:cxnLst/>
            <a:rect r="r" b="b" t="t" l="l"/>
            <a:pathLst>
              <a:path h="7555516" w="9402851">
                <a:moveTo>
                  <a:pt x="0" y="0"/>
                </a:moveTo>
                <a:lnTo>
                  <a:pt x="9402851" y="0"/>
                </a:lnTo>
                <a:lnTo>
                  <a:pt x="9402851" y="7555516"/>
                </a:lnTo>
                <a:lnTo>
                  <a:pt x="0" y="7555516"/>
                </a:lnTo>
                <a:lnTo>
                  <a:pt x="0" y="0"/>
                </a:lnTo>
                <a:close/>
              </a:path>
            </a:pathLst>
          </a:custGeom>
          <a:blipFill>
            <a:blip r:embed="rId2"/>
            <a:stretch>
              <a:fillRect l="-903" t="-6110" r="0" b="0"/>
            </a:stretch>
          </a:blipFill>
        </p:spPr>
      </p:sp>
      <p:sp>
        <p:nvSpPr>
          <p:cNvPr name="TextBox 3" id="3"/>
          <p:cNvSpPr txBox="true"/>
          <p:nvPr/>
        </p:nvSpPr>
        <p:spPr>
          <a:xfrm rot="0">
            <a:off x="11304580" y="4064000"/>
            <a:ext cx="6065577" cy="2111375"/>
          </a:xfrm>
          <a:prstGeom prst="rect">
            <a:avLst/>
          </a:prstGeom>
        </p:spPr>
        <p:txBody>
          <a:bodyPr anchor="t" rtlCol="false" tIns="0" lIns="0" bIns="0" rIns="0">
            <a:spAutoFit/>
          </a:bodyPr>
          <a:lstStyle/>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Baleares, Madrid y Canarias lideran el ranking de dificultad para acceder a la vivienda.</a:t>
            </a:r>
          </a:p>
          <a:p>
            <a:pPr algn="ctr" marL="0" indent="0" lvl="0">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Castilla-La Mancha o Extremadura, el esfuerzo mensual es significativamente menor, reflejando desigualdades territoriales marcadas.</a:t>
            </a:r>
          </a:p>
        </p:txBody>
      </p:sp>
      <p:sp>
        <p:nvSpPr>
          <p:cNvPr name="TextBox 4" id="4"/>
          <p:cNvSpPr txBox="true"/>
          <p:nvPr/>
        </p:nvSpPr>
        <p:spPr>
          <a:xfrm rot="0">
            <a:off x="11304580" y="942975"/>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¿DÓNDE ES MÁS DIFÍCIL ACCEDER A LA VIVIENDA EN ESPAÑA EN 2023?</a:t>
            </a:r>
          </a:p>
        </p:txBody>
      </p:sp>
      <p:sp>
        <p:nvSpPr>
          <p:cNvPr name="TextBox 5" id="5"/>
          <p:cNvSpPr txBox="true"/>
          <p:nvPr/>
        </p:nvSpPr>
        <p:spPr>
          <a:xfrm rot="0">
            <a:off x="1028700" y="1092057"/>
            <a:ext cx="6399442"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Esfuerzo económico medio por comunidad autónoma en 2023 </a:t>
            </a:r>
          </a:p>
        </p:txBody>
      </p:sp>
      <p:sp>
        <p:nvSpPr>
          <p:cNvPr name="TextBox 6" id="6"/>
          <p:cNvSpPr txBox="true"/>
          <p:nvPr/>
        </p:nvSpPr>
        <p:spPr>
          <a:xfrm rot="0">
            <a:off x="1028700" y="9102408"/>
            <a:ext cx="4932421"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metro2.</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105194" y="3017829"/>
            <a:ext cx="1725441" cy="1219200"/>
          </a:xfrm>
          <a:custGeom>
            <a:avLst/>
            <a:gdLst/>
            <a:ahLst/>
            <a:cxnLst/>
            <a:rect r="r" b="b" t="t" l="l"/>
            <a:pathLst>
              <a:path h="1219200" w="1725441">
                <a:moveTo>
                  <a:pt x="0" y="0"/>
                </a:moveTo>
                <a:lnTo>
                  <a:pt x="1725442" y="0"/>
                </a:lnTo>
                <a:lnTo>
                  <a:pt x="1725442" y="1219200"/>
                </a:lnTo>
                <a:lnTo>
                  <a:pt x="0" y="1219200"/>
                </a:lnTo>
                <a:lnTo>
                  <a:pt x="0" y="0"/>
                </a:lnTo>
                <a:close/>
              </a:path>
            </a:pathLst>
          </a:custGeom>
          <a:blipFill>
            <a:blip r:embed="rId2"/>
            <a:stretch>
              <a:fillRect l="-595791" t="-102542" r="0" b="-543368"/>
            </a:stretch>
          </a:blipFill>
        </p:spPr>
      </p:sp>
      <p:sp>
        <p:nvSpPr>
          <p:cNvPr name="Freeform 3" id="3"/>
          <p:cNvSpPr/>
          <p:nvPr/>
        </p:nvSpPr>
        <p:spPr>
          <a:xfrm flipH="false" flipV="false" rot="0">
            <a:off x="1028700" y="1481312"/>
            <a:ext cx="6436455" cy="7324377"/>
          </a:xfrm>
          <a:custGeom>
            <a:avLst/>
            <a:gdLst/>
            <a:ahLst/>
            <a:cxnLst/>
            <a:rect r="r" b="b" t="t" l="l"/>
            <a:pathLst>
              <a:path h="7324377" w="6436455">
                <a:moveTo>
                  <a:pt x="0" y="0"/>
                </a:moveTo>
                <a:lnTo>
                  <a:pt x="6436455" y="0"/>
                </a:lnTo>
                <a:lnTo>
                  <a:pt x="6436455" y="7324376"/>
                </a:lnTo>
                <a:lnTo>
                  <a:pt x="0" y="7324376"/>
                </a:lnTo>
                <a:lnTo>
                  <a:pt x="0" y="0"/>
                </a:lnTo>
                <a:close/>
              </a:path>
            </a:pathLst>
          </a:custGeom>
          <a:blipFill>
            <a:blip r:embed="rId3"/>
            <a:stretch>
              <a:fillRect l="0" t="-5818" r="-96813" b="-5520"/>
            </a:stretch>
          </a:blipFill>
        </p:spPr>
      </p:sp>
      <p:sp>
        <p:nvSpPr>
          <p:cNvPr name="TextBox 4" id="4"/>
          <p:cNvSpPr txBox="true"/>
          <p:nvPr/>
        </p:nvSpPr>
        <p:spPr>
          <a:xfrm rot="0">
            <a:off x="10284822" y="1395587"/>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¿ES LA EDAD UN FACTOR CLAVE EN EL ACCESO A LA VIVIENDA ?</a:t>
            </a:r>
          </a:p>
        </p:txBody>
      </p:sp>
      <p:sp>
        <p:nvSpPr>
          <p:cNvPr name="TextBox 5" id="5"/>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metro2.</a:t>
            </a:r>
          </a:p>
        </p:txBody>
      </p:sp>
      <p:sp>
        <p:nvSpPr>
          <p:cNvPr name="Freeform 6" id="6"/>
          <p:cNvSpPr/>
          <p:nvPr/>
        </p:nvSpPr>
        <p:spPr>
          <a:xfrm flipH="false" flipV="false" rot="0">
            <a:off x="7588836" y="1610223"/>
            <a:ext cx="1786021" cy="800100"/>
          </a:xfrm>
          <a:custGeom>
            <a:avLst/>
            <a:gdLst/>
            <a:ahLst/>
            <a:cxnLst/>
            <a:rect r="r" b="b" t="t" l="l"/>
            <a:pathLst>
              <a:path h="800100" w="1786021">
                <a:moveTo>
                  <a:pt x="0" y="0"/>
                </a:moveTo>
                <a:lnTo>
                  <a:pt x="1786021" y="0"/>
                </a:lnTo>
                <a:lnTo>
                  <a:pt x="1786021" y="800100"/>
                </a:lnTo>
                <a:lnTo>
                  <a:pt x="0" y="800100"/>
                </a:lnTo>
                <a:lnTo>
                  <a:pt x="0" y="0"/>
                </a:lnTo>
                <a:close/>
              </a:path>
            </a:pathLst>
          </a:custGeom>
          <a:blipFill>
            <a:blip r:embed="rId3"/>
            <a:stretch>
              <a:fillRect l="-565790" t="-992" r="0" b="-855754"/>
            </a:stretch>
          </a:blipFill>
        </p:spPr>
      </p:sp>
      <p:sp>
        <p:nvSpPr>
          <p:cNvPr name="TextBox 7" id="7"/>
          <p:cNvSpPr txBox="true"/>
          <p:nvPr/>
        </p:nvSpPr>
        <p:spPr>
          <a:xfrm rot="0">
            <a:off x="1028700" y="1050290"/>
            <a:ext cx="4324144"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Joven VS General del 2020 al 2023  </a:t>
            </a:r>
          </a:p>
        </p:txBody>
      </p:sp>
      <p:sp>
        <p:nvSpPr>
          <p:cNvPr name="TextBox 8" id="8"/>
          <p:cNvSpPr txBox="true"/>
          <p:nvPr/>
        </p:nvSpPr>
        <p:spPr>
          <a:xfrm rot="0">
            <a:off x="10410055" y="4346643"/>
            <a:ext cx="6065577" cy="2111375"/>
          </a:xfrm>
          <a:prstGeom prst="rect">
            <a:avLst/>
          </a:prstGeom>
        </p:spPr>
        <p:txBody>
          <a:bodyPr anchor="t" rtlCol="false" tIns="0" lIns="0" bIns="0" rIns="0">
            <a:spAutoFit/>
          </a:bodyPr>
          <a:lstStyle/>
          <a:p>
            <a:pPr algn="l">
              <a:lnSpc>
                <a:spcPts val="2800"/>
              </a:lnSpc>
              <a:spcBef>
                <a:spcPct val="0"/>
              </a:spcBef>
            </a:pPr>
            <a:r>
              <a:rPr lang="en-US" sz="2000" strike="noStrike" u="none">
                <a:solidFill>
                  <a:srgbClr val="000000"/>
                </a:solidFill>
                <a:latin typeface="HK Grotesk"/>
                <a:ea typeface="HK Grotesk"/>
                <a:cs typeface="HK Grotesk"/>
                <a:sym typeface="HK Grotesk"/>
              </a:rPr>
              <a:t>En 2020, el esfuerzo joven ya superaba en un +18% al general.</a:t>
            </a:r>
          </a:p>
          <a:p>
            <a:pPr algn="l">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Esta brecha no solo persiste, sino que se mantiene estable a lo largo del tiempo (de 0,97 en 2020 a 0,94 en 2023).</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748514"/>
            <a:ext cx="10016380" cy="6789973"/>
          </a:xfrm>
          <a:custGeom>
            <a:avLst/>
            <a:gdLst/>
            <a:ahLst/>
            <a:cxnLst/>
            <a:rect r="r" b="b" t="t" l="l"/>
            <a:pathLst>
              <a:path h="6789973" w="10016380">
                <a:moveTo>
                  <a:pt x="0" y="0"/>
                </a:moveTo>
                <a:lnTo>
                  <a:pt x="10016380" y="0"/>
                </a:lnTo>
                <a:lnTo>
                  <a:pt x="10016380" y="6789972"/>
                </a:lnTo>
                <a:lnTo>
                  <a:pt x="0" y="6789972"/>
                </a:lnTo>
                <a:lnTo>
                  <a:pt x="0" y="0"/>
                </a:lnTo>
                <a:close/>
              </a:path>
            </a:pathLst>
          </a:custGeom>
          <a:blipFill>
            <a:blip r:embed="rId2"/>
            <a:stretch>
              <a:fillRect l="0" t="-7134" r="0" b="0"/>
            </a:stretch>
          </a:blipFill>
        </p:spPr>
      </p:sp>
      <p:sp>
        <p:nvSpPr>
          <p:cNvPr name="Freeform 3" id="3"/>
          <p:cNvSpPr/>
          <p:nvPr/>
        </p:nvSpPr>
        <p:spPr>
          <a:xfrm flipH="false" flipV="false" rot="0">
            <a:off x="8648059" y="2035175"/>
            <a:ext cx="1900992" cy="1086281"/>
          </a:xfrm>
          <a:custGeom>
            <a:avLst/>
            <a:gdLst/>
            <a:ahLst/>
            <a:cxnLst/>
            <a:rect r="r" b="b" t="t" l="l"/>
            <a:pathLst>
              <a:path h="1086281" w="1900992">
                <a:moveTo>
                  <a:pt x="0" y="0"/>
                </a:moveTo>
                <a:lnTo>
                  <a:pt x="1900992" y="0"/>
                </a:lnTo>
                <a:lnTo>
                  <a:pt x="1900992" y="1086281"/>
                </a:lnTo>
                <a:lnTo>
                  <a:pt x="0" y="1086281"/>
                </a:lnTo>
                <a:lnTo>
                  <a:pt x="0" y="0"/>
                </a:lnTo>
                <a:close/>
              </a:path>
            </a:pathLst>
          </a:custGeom>
          <a:blipFill>
            <a:blip r:embed="rId3"/>
            <a:stretch>
              <a:fillRect l="0" t="0" r="0" b="0"/>
            </a:stretch>
          </a:blipFill>
        </p:spPr>
      </p:sp>
      <p:sp>
        <p:nvSpPr>
          <p:cNvPr name="TextBox 4" id="4"/>
          <p:cNvSpPr txBox="true"/>
          <p:nvPr/>
        </p:nvSpPr>
        <p:spPr>
          <a:xfrm rot="0">
            <a:off x="11304580" y="3715844"/>
            <a:ext cx="5528863" cy="3168650"/>
          </a:xfrm>
          <a:prstGeom prst="rect">
            <a:avLst/>
          </a:prstGeom>
        </p:spPr>
        <p:txBody>
          <a:bodyPr anchor="t" rtlCol="false" tIns="0" lIns="0" bIns="0" rIns="0">
            <a:spAutoFit/>
          </a:bodyPr>
          <a:lstStyle/>
          <a:p>
            <a:pPr algn="l">
              <a:lnSpc>
                <a:spcPts val="2800"/>
              </a:lnSpc>
            </a:pPr>
            <a:r>
              <a:rPr lang="en-US" sz="2000">
                <a:solidFill>
                  <a:srgbClr val="000000"/>
                </a:solidFill>
                <a:latin typeface="HK Grotesk"/>
                <a:ea typeface="HK Grotesk"/>
                <a:cs typeface="HK Grotesk"/>
                <a:sym typeface="HK Grotesk"/>
              </a:rPr>
              <a:t>En todas las comunidades autónomas, el esfuerzo económico requerido para acceder a la vivienda es superior para los jóvenes que para el conjunto de la población.</a:t>
            </a:r>
          </a:p>
          <a:p>
            <a:pPr algn="l">
              <a:lnSpc>
                <a:spcPts val="2800"/>
              </a:lnSpc>
            </a:pPr>
          </a:p>
          <a:p>
            <a:pPr algn="l" marL="0" indent="0" lvl="0">
              <a:lnSpc>
                <a:spcPts val="2800"/>
              </a:lnSpc>
              <a:spcBef>
                <a:spcPct val="0"/>
              </a:spcBef>
            </a:pPr>
            <a:r>
              <a:rPr lang="en-US" sz="2000">
                <a:solidFill>
                  <a:srgbClr val="000000"/>
                </a:solidFill>
                <a:latin typeface="HK Grotesk"/>
                <a:ea typeface="HK Grotesk"/>
                <a:cs typeface="HK Grotesk"/>
                <a:sym typeface="HK Grotesk"/>
              </a:rPr>
              <a:t>La brecha es especialmente crítica en Baleares, Madrid y Cataluña, donde los jóvenes necesitan más de 1,8 veces su salario mensual para adquirir solo un metro cuadrado.</a:t>
            </a:r>
          </a:p>
        </p:txBody>
      </p:sp>
      <p:sp>
        <p:nvSpPr>
          <p:cNvPr name="TextBox 5" id="5"/>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metro2.</a:t>
            </a:r>
          </a:p>
        </p:txBody>
      </p:sp>
      <p:sp>
        <p:nvSpPr>
          <p:cNvPr name="TextBox 6" id="6"/>
          <p:cNvSpPr txBox="true"/>
          <p:nvPr/>
        </p:nvSpPr>
        <p:spPr>
          <a:xfrm rot="0">
            <a:off x="1028700" y="990600"/>
            <a:ext cx="364430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Joven VS General en 2023  </a:t>
            </a:r>
          </a:p>
        </p:txBody>
      </p:sp>
      <p:sp>
        <p:nvSpPr>
          <p:cNvPr name="TextBox 7" id="7"/>
          <p:cNvSpPr txBox="true"/>
          <p:nvPr/>
        </p:nvSpPr>
        <p:spPr>
          <a:xfrm rot="0">
            <a:off x="11304580" y="1022781"/>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BRECHA DE EDAD CRÍTICA EN BALEARES Y MADRID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118242" y="3313874"/>
            <a:ext cx="4313783" cy="1946663"/>
            <a:chOff x="0" y="0"/>
            <a:chExt cx="1323396" cy="597203"/>
          </a:xfrm>
        </p:grpSpPr>
        <p:sp>
          <p:nvSpPr>
            <p:cNvPr name="Freeform 4" id="4"/>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5" id="5"/>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94221" y="5986865"/>
            <a:ext cx="4313783" cy="1946663"/>
            <a:chOff x="0" y="0"/>
            <a:chExt cx="1323396" cy="597203"/>
          </a:xfrm>
        </p:grpSpPr>
        <p:sp>
          <p:nvSpPr>
            <p:cNvPr name="Freeform 7" id="7"/>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8" id="8"/>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6821526" y="3313874"/>
            <a:ext cx="4313783" cy="1946663"/>
            <a:chOff x="0" y="0"/>
            <a:chExt cx="1323396" cy="597203"/>
          </a:xfrm>
        </p:grpSpPr>
        <p:sp>
          <p:nvSpPr>
            <p:cNvPr name="Freeform 10" id="10"/>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11" id="11"/>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9379995" y="5986865"/>
            <a:ext cx="4313783" cy="1946663"/>
            <a:chOff x="0" y="0"/>
            <a:chExt cx="1323396" cy="597203"/>
          </a:xfrm>
        </p:grpSpPr>
        <p:sp>
          <p:nvSpPr>
            <p:cNvPr name="Freeform 13" id="13"/>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14" id="14"/>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3795568" y="1227088"/>
            <a:ext cx="10696863" cy="936625"/>
          </a:xfrm>
          <a:prstGeom prst="rect">
            <a:avLst/>
          </a:prstGeom>
        </p:spPr>
        <p:txBody>
          <a:bodyPr anchor="t" rtlCol="false" tIns="0" lIns="0" bIns="0" rIns="0">
            <a:spAutoFit/>
          </a:bodyPr>
          <a:lstStyle/>
          <a:p>
            <a:pPr algn="ctr">
              <a:lnSpc>
                <a:spcPts val="7699"/>
              </a:lnSpc>
            </a:pPr>
            <a:r>
              <a:rPr lang="en-US" b="true" sz="5499">
                <a:solidFill>
                  <a:srgbClr val="FFFFFF"/>
                </a:solidFill>
                <a:latin typeface="Lovelo"/>
                <a:ea typeface="Lovelo"/>
                <a:cs typeface="Lovelo"/>
                <a:sym typeface="Lovelo"/>
              </a:rPr>
              <a:t>CONCLUSIONES</a:t>
            </a:r>
          </a:p>
        </p:txBody>
      </p:sp>
      <p:sp>
        <p:nvSpPr>
          <p:cNvPr name="TextBox 16" id="16"/>
          <p:cNvSpPr txBox="true"/>
          <p:nvPr/>
        </p:nvSpPr>
        <p:spPr>
          <a:xfrm rot="0">
            <a:off x="2532930" y="3606546"/>
            <a:ext cx="3816732" cy="1323219"/>
          </a:xfrm>
          <a:prstGeom prst="rect">
            <a:avLst/>
          </a:prstGeom>
        </p:spPr>
        <p:txBody>
          <a:bodyPr anchor="t" rtlCol="false" tIns="0" lIns="0" bIns="0" rIns="0">
            <a:spAutoFit/>
          </a:bodyPr>
          <a:lstStyle/>
          <a:p>
            <a:pPr algn="l">
              <a:lnSpc>
                <a:spcPts val="2666"/>
              </a:lnSpc>
              <a:spcBef>
                <a:spcPct val="0"/>
              </a:spcBef>
            </a:pPr>
            <a:r>
              <a:rPr lang="en-US" sz="1904">
                <a:solidFill>
                  <a:srgbClr val="000000"/>
                </a:solidFill>
                <a:latin typeface="HK Grotesk"/>
                <a:ea typeface="HK Grotesk"/>
                <a:cs typeface="HK Grotesk"/>
                <a:sym typeface="HK Grotesk"/>
              </a:rPr>
              <a:t>El acceso </a:t>
            </a:r>
            <a:r>
              <a:rPr lang="en-US" sz="1904" strike="noStrike" u="none">
                <a:solidFill>
                  <a:srgbClr val="000000"/>
                </a:solidFill>
                <a:latin typeface="HK Grotesk"/>
                <a:ea typeface="HK Grotesk"/>
                <a:cs typeface="HK Grotesk"/>
                <a:sym typeface="HK Grotesk"/>
              </a:rPr>
              <a:t>a la vivienda no ha mejorado: el esfuerzo mensual medio ha crecido de forma constante desde 2020.</a:t>
            </a:r>
          </a:p>
        </p:txBody>
      </p:sp>
      <p:sp>
        <p:nvSpPr>
          <p:cNvPr name="TextBox 17" id="17"/>
          <p:cNvSpPr txBox="true"/>
          <p:nvPr/>
        </p:nvSpPr>
        <p:spPr>
          <a:xfrm rot="0">
            <a:off x="5008909" y="6251725"/>
            <a:ext cx="3484408" cy="1369316"/>
          </a:xfrm>
          <a:prstGeom prst="rect">
            <a:avLst/>
          </a:prstGeom>
        </p:spPr>
        <p:txBody>
          <a:bodyPr anchor="t" rtlCol="false" tIns="0" lIns="0" bIns="0" rIns="0">
            <a:spAutoFit/>
          </a:bodyPr>
          <a:lstStyle/>
          <a:p>
            <a:pPr algn="l" marL="0" indent="0" lvl="0">
              <a:lnSpc>
                <a:spcPts val="2750"/>
              </a:lnSpc>
              <a:spcBef>
                <a:spcPct val="0"/>
              </a:spcBef>
            </a:pPr>
            <a:r>
              <a:rPr lang="en-US" sz="1964">
                <a:solidFill>
                  <a:srgbClr val="000000"/>
                </a:solidFill>
                <a:latin typeface="HK Grotesk"/>
                <a:ea typeface="HK Grotesk"/>
                <a:cs typeface="HK Grotesk"/>
                <a:sym typeface="HK Grotesk"/>
              </a:rPr>
              <a:t>Ni los tipos de interés ni el crecimiento salarial compensan el encarecimiento del mercado inmobiliario actual.</a:t>
            </a:r>
          </a:p>
        </p:txBody>
      </p:sp>
      <p:sp>
        <p:nvSpPr>
          <p:cNvPr name="TextBox 18" id="18"/>
          <p:cNvSpPr txBox="true"/>
          <p:nvPr/>
        </p:nvSpPr>
        <p:spPr>
          <a:xfrm rot="0">
            <a:off x="7320462" y="3462655"/>
            <a:ext cx="3480892" cy="1611000"/>
          </a:xfrm>
          <a:prstGeom prst="rect">
            <a:avLst/>
          </a:prstGeom>
        </p:spPr>
        <p:txBody>
          <a:bodyPr anchor="t" rtlCol="false" tIns="0" lIns="0" bIns="0" rIns="0">
            <a:spAutoFit/>
          </a:bodyPr>
          <a:lstStyle/>
          <a:p>
            <a:pPr algn="l" marL="0" indent="0" lvl="0">
              <a:lnSpc>
                <a:spcPts val="2554"/>
              </a:lnSpc>
              <a:spcBef>
                <a:spcPct val="0"/>
              </a:spcBef>
            </a:pPr>
            <a:r>
              <a:rPr lang="en-US" sz="1824">
                <a:solidFill>
                  <a:srgbClr val="000000"/>
                </a:solidFill>
                <a:latin typeface="HK Grotesk"/>
                <a:ea typeface="HK Grotesk"/>
                <a:cs typeface="HK Grotesk"/>
                <a:sym typeface="HK Grotesk"/>
              </a:rPr>
              <a:t>La juventud es el grupo más vulnerable: su esfuerzo económico para acceder a vivienda es siempre mayor y la brecha no se reduce.</a:t>
            </a:r>
          </a:p>
        </p:txBody>
      </p:sp>
      <p:sp>
        <p:nvSpPr>
          <p:cNvPr name="TextBox 19" id="19"/>
          <p:cNvSpPr txBox="true"/>
          <p:nvPr/>
        </p:nvSpPr>
        <p:spPr>
          <a:xfrm rot="0">
            <a:off x="9796441" y="6251725"/>
            <a:ext cx="3790170" cy="1369316"/>
          </a:xfrm>
          <a:prstGeom prst="rect">
            <a:avLst/>
          </a:prstGeom>
        </p:spPr>
        <p:txBody>
          <a:bodyPr anchor="t" rtlCol="false" tIns="0" lIns="0" bIns="0" rIns="0">
            <a:spAutoFit/>
          </a:bodyPr>
          <a:lstStyle/>
          <a:p>
            <a:pPr algn="l" marL="0" indent="0" lvl="0">
              <a:lnSpc>
                <a:spcPts val="2750"/>
              </a:lnSpc>
              <a:spcBef>
                <a:spcPct val="0"/>
              </a:spcBef>
            </a:pPr>
            <a:r>
              <a:rPr lang="en-US" sz="1964">
                <a:solidFill>
                  <a:srgbClr val="000000"/>
                </a:solidFill>
                <a:latin typeface="HK Grotesk"/>
                <a:ea typeface="HK Grotesk"/>
                <a:cs typeface="HK Grotesk"/>
                <a:sym typeface="HK Grotesk"/>
              </a:rPr>
              <a:t>Las diferencias territoriales son significativas, con Baleares, Madrid y Canarias liderando la dificultad de acceso.</a:t>
            </a:r>
          </a:p>
        </p:txBody>
      </p:sp>
      <p:grpSp>
        <p:nvGrpSpPr>
          <p:cNvPr name="Group 20" id="20"/>
          <p:cNvGrpSpPr/>
          <p:nvPr/>
        </p:nvGrpSpPr>
        <p:grpSpPr>
          <a:xfrm rot="0">
            <a:off x="11611559" y="3313874"/>
            <a:ext cx="4313783" cy="1946663"/>
            <a:chOff x="0" y="0"/>
            <a:chExt cx="1323396" cy="597203"/>
          </a:xfrm>
        </p:grpSpPr>
        <p:sp>
          <p:nvSpPr>
            <p:cNvPr name="Freeform 21" id="21"/>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22" id="22"/>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1910572" y="3615034"/>
            <a:ext cx="3715757" cy="1322847"/>
          </a:xfrm>
          <a:prstGeom prst="rect">
            <a:avLst/>
          </a:prstGeom>
        </p:spPr>
        <p:txBody>
          <a:bodyPr anchor="t" rtlCol="false" tIns="0" lIns="0" bIns="0" rIns="0">
            <a:spAutoFit/>
          </a:bodyPr>
          <a:lstStyle/>
          <a:p>
            <a:pPr algn="l">
              <a:lnSpc>
                <a:spcPts val="2687"/>
              </a:lnSpc>
              <a:spcBef>
                <a:spcPct val="0"/>
              </a:spcBef>
            </a:pPr>
            <a:r>
              <a:rPr lang="en-US" sz="1919">
                <a:solidFill>
                  <a:srgbClr val="000000"/>
                </a:solidFill>
                <a:latin typeface="HK Grotesk"/>
                <a:ea typeface="HK Grotesk"/>
                <a:cs typeface="HK Grotesk"/>
                <a:sym typeface="HK Grotesk"/>
              </a:rPr>
              <a:t>Los precios por metro cuadrado han subido más que los salarios, especialmente en regiones insulares y costeras.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7785727" y="4927208"/>
            <a:ext cx="2716546" cy="2716546"/>
          </a:xfrm>
          <a:custGeom>
            <a:avLst/>
            <a:gdLst/>
            <a:ahLst/>
            <a:cxnLst/>
            <a:rect r="r" b="b" t="t" l="l"/>
            <a:pathLst>
              <a:path h="2716546" w="2716546">
                <a:moveTo>
                  <a:pt x="0" y="0"/>
                </a:moveTo>
                <a:lnTo>
                  <a:pt x="2716546" y="0"/>
                </a:lnTo>
                <a:lnTo>
                  <a:pt x="2716546" y="2716546"/>
                </a:lnTo>
                <a:lnTo>
                  <a:pt x="0" y="2716546"/>
                </a:lnTo>
                <a:lnTo>
                  <a:pt x="0" y="0"/>
                </a:lnTo>
                <a:close/>
              </a:path>
            </a:pathLst>
          </a:custGeom>
          <a:blipFill>
            <a:blip r:embed="rId3"/>
            <a:stretch>
              <a:fillRect l="0" t="0" r="0" b="0"/>
            </a:stretch>
          </a:blipFill>
        </p:spPr>
      </p:sp>
      <p:sp>
        <p:nvSpPr>
          <p:cNvPr name="Freeform 4" id="4"/>
          <p:cNvSpPr/>
          <p:nvPr/>
        </p:nvSpPr>
        <p:spPr>
          <a:xfrm flipH="false" flipV="false" rot="0">
            <a:off x="8780856" y="3416487"/>
            <a:ext cx="726288" cy="726288"/>
          </a:xfrm>
          <a:custGeom>
            <a:avLst/>
            <a:gdLst/>
            <a:ahLst/>
            <a:cxnLst/>
            <a:rect r="r" b="b" t="t" l="l"/>
            <a:pathLst>
              <a:path h="726288" w="726288">
                <a:moveTo>
                  <a:pt x="0" y="0"/>
                </a:moveTo>
                <a:lnTo>
                  <a:pt x="726288" y="0"/>
                </a:lnTo>
                <a:lnTo>
                  <a:pt x="726288" y="726289"/>
                </a:lnTo>
                <a:lnTo>
                  <a:pt x="0" y="726289"/>
                </a:lnTo>
                <a:lnTo>
                  <a:pt x="0" y="0"/>
                </a:lnTo>
                <a:close/>
              </a:path>
            </a:pathLst>
          </a:custGeom>
          <a:blipFill>
            <a:blip r:embed="rId4"/>
            <a:stretch>
              <a:fillRect l="0" t="0" r="0" b="0"/>
            </a:stretch>
          </a:blipFill>
        </p:spPr>
      </p:sp>
      <p:sp>
        <p:nvSpPr>
          <p:cNvPr name="TextBox 5" id="5"/>
          <p:cNvSpPr txBox="true"/>
          <p:nvPr/>
        </p:nvSpPr>
        <p:spPr>
          <a:xfrm rot="0">
            <a:off x="6495877" y="1648568"/>
            <a:ext cx="5623396" cy="1387474"/>
          </a:xfrm>
          <a:prstGeom prst="rect">
            <a:avLst/>
          </a:prstGeom>
        </p:spPr>
        <p:txBody>
          <a:bodyPr anchor="t" rtlCol="false" tIns="0" lIns="0" bIns="0" rIns="0">
            <a:spAutoFit/>
          </a:bodyPr>
          <a:lstStyle/>
          <a:p>
            <a:pPr algn="ctr">
              <a:lnSpc>
                <a:spcPts val="11200"/>
              </a:lnSpc>
            </a:pPr>
            <a:r>
              <a:rPr lang="en-US" b="true" sz="8000">
                <a:solidFill>
                  <a:srgbClr val="FFFFFF"/>
                </a:solidFill>
                <a:latin typeface="Lovelo"/>
                <a:ea typeface="Lovelo"/>
                <a:cs typeface="Lovelo"/>
                <a:sym typeface="Lovelo"/>
              </a:rPr>
              <a:t>¡GRACIAS!</a:t>
            </a:r>
          </a:p>
        </p:txBody>
      </p:sp>
      <p:sp>
        <p:nvSpPr>
          <p:cNvPr name="TextBox 6" id="6"/>
          <p:cNvSpPr txBox="true"/>
          <p:nvPr/>
        </p:nvSpPr>
        <p:spPr>
          <a:xfrm rot="0">
            <a:off x="7785727" y="4184134"/>
            <a:ext cx="2716546" cy="422275"/>
          </a:xfrm>
          <a:prstGeom prst="rect">
            <a:avLst/>
          </a:prstGeom>
        </p:spPr>
        <p:txBody>
          <a:bodyPr anchor="t" rtlCol="false" tIns="0" lIns="0" bIns="0" rIns="0">
            <a:spAutoFit/>
          </a:bodyPr>
          <a:lstStyle/>
          <a:p>
            <a:pPr algn="ctr" marL="0" indent="0" lvl="0">
              <a:lnSpc>
                <a:spcPts val="3499"/>
              </a:lnSpc>
              <a:spcBef>
                <a:spcPct val="0"/>
              </a:spcBef>
            </a:pPr>
            <a:r>
              <a:rPr lang="en-US" sz="2499">
                <a:solidFill>
                  <a:srgbClr val="FFFFFF"/>
                </a:solidFill>
                <a:latin typeface="HK Grotesk"/>
                <a:ea typeface="HK Grotesk"/>
                <a:cs typeface="HK Grotesk"/>
                <a:sym typeface="HK Grotesk"/>
              </a:rPr>
              <a:t>@luciaruizfraile</a:t>
            </a:r>
          </a:p>
        </p:txBody>
      </p:sp>
      <p:sp>
        <p:nvSpPr>
          <p:cNvPr name="TextBox 7" id="7"/>
          <p:cNvSpPr txBox="true"/>
          <p:nvPr/>
        </p:nvSpPr>
        <p:spPr>
          <a:xfrm rot="0">
            <a:off x="1028700" y="8836025"/>
            <a:ext cx="2832005" cy="422275"/>
          </a:xfrm>
          <a:prstGeom prst="rect">
            <a:avLst/>
          </a:prstGeom>
        </p:spPr>
        <p:txBody>
          <a:bodyPr anchor="t" rtlCol="false" tIns="0" lIns="0" bIns="0" rIns="0">
            <a:spAutoFit/>
          </a:bodyPr>
          <a:lstStyle/>
          <a:p>
            <a:pPr algn="ctr" marL="0" indent="0" lvl="0">
              <a:lnSpc>
                <a:spcPts val="3499"/>
              </a:lnSpc>
              <a:spcBef>
                <a:spcPct val="0"/>
              </a:spcBef>
            </a:pPr>
            <a:r>
              <a:rPr lang="en-US" sz="2499">
                <a:solidFill>
                  <a:srgbClr val="FFFFFF"/>
                </a:solidFill>
                <a:latin typeface="HK Grotesk"/>
                <a:ea typeface="HK Grotesk"/>
                <a:cs typeface="HK Grotesk"/>
                <a:sym typeface="HK Grotesk"/>
              </a:rPr>
              <a:t>Lucía Ruiz Fraile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6261091"/>
            <a:ext cx="18288000" cy="4025909"/>
            <a:chOff x="0" y="0"/>
            <a:chExt cx="2833290" cy="623719"/>
          </a:xfrm>
        </p:grpSpPr>
        <p:sp>
          <p:nvSpPr>
            <p:cNvPr name="Freeform 3" id="3"/>
            <p:cNvSpPr/>
            <p:nvPr/>
          </p:nvSpPr>
          <p:spPr>
            <a:xfrm flipH="false" flipV="false" rot="0">
              <a:off x="0" y="0"/>
              <a:ext cx="2833290" cy="623719"/>
            </a:xfrm>
            <a:custGeom>
              <a:avLst/>
              <a:gdLst/>
              <a:ahLst/>
              <a:cxnLst/>
              <a:rect r="r" b="b" t="t" l="l"/>
              <a:pathLst>
                <a:path h="623719" w="2833290">
                  <a:moveTo>
                    <a:pt x="0" y="0"/>
                  </a:moveTo>
                  <a:lnTo>
                    <a:pt x="2833290" y="0"/>
                  </a:lnTo>
                  <a:lnTo>
                    <a:pt x="2833290" y="623719"/>
                  </a:lnTo>
                  <a:lnTo>
                    <a:pt x="0" y="623719"/>
                  </a:lnTo>
                  <a:close/>
                </a:path>
              </a:pathLst>
            </a:custGeom>
            <a:blipFill>
              <a:blip r:embed="rId2"/>
              <a:stretch>
                <a:fillRect l="0" t="-77759" r="0" b="-77759"/>
              </a:stretch>
            </a:blipFill>
          </p:spPr>
        </p:sp>
      </p:grpSp>
      <p:sp>
        <p:nvSpPr>
          <p:cNvPr name="TextBox 4" id="4"/>
          <p:cNvSpPr txBox="true"/>
          <p:nvPr/>
        </p:nvSpPr>
        <p:spPr>
          <a:xfrm rot="0">
            <a:off x="3257677" y="4007669"/>
            <a:ext cx="11772645" cy="1406525"/>
          </a:xfrm>
          <a:prstGeom prst="rect">
            <a:avLst/>
          </a:prstGeom>
        </p:spPr>
        <p:txBody>
          <a:bodyPr anchor="t" rtlCol="false" tIns="0" lIns="0" bIns="0" rIns="0">
            <a:spAutoFit/>
          </a:bodyPr>
          <a:lstStyle/>
          <a:p>
            <a:pPr algn="ctr" marL="0" indent="0" lvl="0">
              <a:lnSpc>
                <a:spcPts val="2800"/>
              </a:lnSpc>
              <a:spcBef>
                <a:spcPct val="0"/>
              </a:spcBef>
            </a:pPr>
            <a:r>
              <a:rPr lang="en-US" sz="2000">
                <a:solidFill>
                  <a:srgbClr val="000000"/>
                </a:solidFill>
                <a:latin typeface="HK Grotesk"/>
                <a:ea typeface="HK Grotesk"/>
                <a:cs typeface="HK Grotesk"/>
                <a:sym typeface="HK Grotesk"/>
              </a:rPr>
              <a:t>Este proyecto analiza, desde una perspectiva de datos, la capacidad real de compra de vivienda de los jóvenes españoles, comparando su situación con la media general, observando diferencias entre comunidades autónomas y estudiando la evolución de este esfuerzo económico entre los años 2020 y 2024.</a:t>
            </a:r>
          </a:p>
        </p:txBody>
      </p:sp>
      <p:sp>
        <p:nvSpPr>
          <p:cNvPr name="TextBox 5" id="5"/>
          <p:cNvSpPr txBox="true"/>
          <p:nvPr/>
        </p:nvSpPr>
        <p:spPr>
          <a:xfrm rot="0">
            <a:off x="2799811" y="1434587"/>
            <a:ext cx="12688378" cy="1393825"/>
          </a:xfrm>
          <a:prstGeom prst="rect">
            <a:avLst/>
          </a:prstGeom>
        </p:spPr>
        <p:txBody>
          <a:bodyPr anchor="t" rtlCol="false" tIns="0" lIns="0" bIns="0" rIns="0">
            <a:spAutoFit/>
          </a:bodyPr>
          <a:lstStyle/>
          <a:p>
            <a:pPr algn="ctr">
              <a:lnSpc>
                <a:spcPts val="5599"/>
              </a:lnSpc>
            </a:pPr>
            <a:r>
              <a:rPr lang="en-US" b="true" sz="3999">
                <a:solidFill>
                  <a:srgbClr val="000000"/>
                </a:solidFill>
                <a:latin typeface="Lovelo"/>
                <a:ea typeface="Lovelo"/>
                <a:cs typeface="Lovelo"/>
                <a:sym typeface="Lovelo"/>
              </a:rPr>
              <a:t>ACCESO A LA VIVIENDA PARA JÓVENES EN ESPAÑA: </a:t>
            </a:r>
          </a:p>
          <a:p>
            <a:pPr algn="ctr">
              <a:lnSpc>
                <a:spcPts val="5599"/>
              </a:lnSpc>
            </a:pPr>
            <a:r>
              <a:rPr lang="en-US" b="true" sz="3999">
                <a:solidFill>
                  <a:srgbClr val="000000"/>
                </a:solidFill>
                <a:latin typeface="Lovelo"/>
                <a:ea typeface="Lovelo"/>
                <a:cs typeface="Lovelo"/>
                <a:sym typeface="Lovelo"/>
              </a:rPr>
              <a:t>¿REALIDAD O UTOPÍA?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4741857" y="904875"/>
            <a:ext cx="8804286" cy="947376"/>
          </a:xfrm>
          <a:prstGeom prst="rect">
            <a:avLst/>
          </a:prstGeom>
        </p:spPr>
        <p:txBody>
          <a:bodyPr anchor="t" rtlCol="false" tIns="0" lIns="0" bIns="0" rIns="0">
            <a:spAutoFit/>
          </a:bodyPr>
          <a:lstStyle/>
          <a:p>
            <a:pPr algn="ctr">
              <a:lnSpc>
                <a:spcPts val="7632"/>
              </a:lnSpc>
            </a:pPr>
            <a:r>
              <a:rPr lang="en-US" b="true" sz="5451">
                <a:solidFill>
                  <a:srgbClr val="FFFFFF"/>
                </a:solidFill>
                <a:latin typeface="Lovelo"/>
                <a:ea typeface="Lovelo"/>
                <a:cs typeface="Lovelo"/>
                <a:sym typeface="Lovelo"/>
              </a:rPr>
              <a:t>OBJETIVOS</a:t>
            </a:r>
          </a:p>
        </p:txBody>
      </p:sp>
      <p:sp>
        <p:nvSpPr>
          <p:cNvPr name="TextBox 4" id="4"/>
          <p:cNvSpPr txBox="true"/>
          <p:nvPr/>
        </p:nvSpPr>
        <p:spPr>
          <a:xfrm rot="0">
            <a:off x="4958023" y="2442337"/>
            <a:ext cx="8371953" cy="5354701"/>
          </a:xfrm>
          <a:prstGeom prst="rect">
            <a:avLst/>
          </a:prstGeom>
        </p:spPr>
        <p:txBody>
          <a:bodyPr anchor="t" rtlCol="false" tIns="0" lIns="0" bIns="0" rIns="0">
            <a:spAutoFit/>
          </a:bodyPr>
          <a:lstStyle/>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Evaluar el esfuerzo económico que implica comprar una vivienda para la juventud española.</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Analizar la ev</a:t>
            </a:r>
            <a:r>
              <a:rPr lang="en-US" sz="2559">
                <a:solidFill>
                  <a:srgbClr val="FFFFFF"/>
                </a:solidFill>
                <a:latin typeface="HK Grotesk"/>
                <a:ea typeface="HK Grotesk"/>
                <a:cs typeface="HK Grotesk"/>
                <a:sym typeface="HK Grotesk"/>
              </a:rPr>
              <a:t>olución temporal de la accesibilidad de la vivienda en los últimos años.</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Comparar entre comunidades autónomas el acceso a la vivienda según salario, precio por metro cuadrado y superficie estimada. </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Explorar el impacto del tipo de interés en la capacidad de compra.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416645" cy="1593725"/>
          </a:xfrm>
        </p:grpSpPr>
        <p:sp>
          <p:nvSpPr>
            <p:cNvPr name="Freeform 3" id="3"/>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2"/>
              <a:stretch>
                <a:fillRect l="-788" t="0" r="-68384" b="0"/>
              </a:stretch>
            </a:blipFill>
          </p:spPr>
        </p:sp>
      </p:grpSp>
      <p:sp>
        <p:nvSpPr>
          <p:cNvPr name="TextBox 4" id="4"/>
          <p:cNvSpPr txBox="true"/>
          <p:nvPr/>
        </p:nvSpPr>
        <p:spPr>
          <a:xfrm rot="0">
            <a:off x="10667471" y="2717800"/>
            <a:ext cx="6344797" cy="4803775"/>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INE:</a:t>
            </a:r>
            <a:r>
              <a:rPr lang="en-US" sz="2499">
                <a:solidFill>
                  <a:srgbClr val="000000"/>
                </a:solidFill>
                <a:latin typeface="HK Grotesk"/>
                <a:ea typeface="HK Grotesk"/>
                <a:cs typeface="HK Grotesk"/>
                <a:sym typeface="HK Grotesk"/>
              </a:rPr>
              <a:t> superficie media de vivienda por comunidad.</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Idealista</a:t>
            </a:r>
            <a:r>
              <a:rPr lang="en-US" sz="2499">
                <a:solidFill>
                  <a:srgbClr val="000000"/>
                </a:solidFill>
                <a:latin typeface="HK Grotesk"/>
                <a:ea typeface="HK Grotesk"/>
                <a:cs typeface="HK Grotesk"/>
                <a:sym typeface="HK Grotesk"/>
              </a:rPr>
              <a:t>: precios de vivienda por m2.</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INE - EPA: salarios medios por edad y comunidad autónoma.</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Banco de España: tipos de interés de hipotecas.</a:t>
            </a:r>
          </a:p>
          <a:p>
            <a:pPr algn="l">
              <a:lnSpc>
                <a:spcPts val="3499"/>
              </a:lnSpc>
            </a:pPr>
          </a:p>
        </p:txBody>
      </p:sp>
      <p:sp>
        <p:nvSpPr>
          <p:cNvPr name="TextBox 5" id="5"/>
          <p:cNvSpPr txBox="true"/>
          <p:nvPr/>
        </p:nvSpPr>
        <p:spPr>
          <a:xfrm rot="0">
            <a:off x="10667471" y="1282115"/>
            <a:ext cx="6344797" cy="947376"/>
          </a:xfrm>
          <a:prstGeom prst="rect">
            <a:avLst/>
          </a:prstGeom>
        </p:spPr>
        <p:txBody>
          <a:bodyPr anchor="t" rtlCol="false" tIns="0" lIns="0" bIns="0" rIns="0">
            <a:spAutoFit/>
          </a:bodyPr>
          <a:lstStyle/>
          <a:p>
            <a:pPr algn="l">
              <a:lnSpc>
                <a:spcPts val="7632"/>
              </a:lnSpc>
            </a:pPr>
            <a:r>
              <a:rPr lang="en-US" sz="5451" b="true">
                <a:solidFill>
                  <a:srgbClr val="000000"/>
                </a:solidFill>
                <a:latin typeface="Lovelo"/>
                <a:ea typeface="Lovelo"/>
                <a:cs typeface="Lovelo"/>
                <a:sym typeface="Lovelo"/>
              </a:rPr>
              <a:t>FUENTES DE DATOS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429575" y="2295525"/>
            <a:ext cx="7222568" cy="7391400"/>
          </a:xfrm>
          <a:custGeom>
            <a:avLst/>
            <a:gdLst/>
            <a:ahLst/>
            <a:cxnLst/>
            <a:rect r="r" b="b" t="t" l="l"/>
            <a:pathLst>
              <a:path h="7391400" w="7222568">
                <a:moveTo>
                  <a:pt x="0" y="0"/>
                </a:moveTo>
                <a:lnTo>
                  <a:pt x="7222568" y="0"/>
                </a:lnTo>
                <a:lnTo>
                  <a:pt x="7222568" y="7391400"/>
                </a:lnTo>
                <a:lnTo>
                  <a:pt x="0" y="7391400"/>
                </a:lnTo>
                <a:lnTo>
                  <a:pt x="0" y="0"/>
                </a:lnTo>
                <a:close/>
              </a:path>
            </a:pathLst>
          </a:custGeom>
          <a:blipFill>
            <a:blip r:embed="rId2"/>
            <a:stretch>
              <a:fillRect l="0" t="-8439" r="-34110" b="-492"/>
            </a:stretch>
          </a:blipFill>
        </p:spPr>
      </p:sp>
      <p:sp>
        <p:nvSpPr>
          <p:cNvPr name="TextBox 3" id="3"/>
          <p:cNvSpPr txBox="true"/>
          <p:nvPr/>
        </p:nvSpPr>
        <p:spPr>
          <a:xfrm rot="0">
            <a:off x="1028700" y="954332"/>
            <a:ext cx="6344797" cy="280352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¿HA MEJORADO O EMPEORADO EL ACCESO A LA VIVIENDA EN LOS ÚLTIMOS AÑOS?</a:t>
            </a:r>
          </a:p>
        </p:txBody>
      </p:sp>
      <p:sp>
        <p:nvSpPr>
          <p:cNvPr name="TextBox 4" id="4"/>
          <p:cNvSpPr txBox="true"/>
          <p:nvPr/>
        </p:nvSpPr>
        <p:spPr>
          <a:xfrm rot="0">
            <a:off x="1028700" y="5010899"/>
            <a:ext cx="5296286" cy="701675"/>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000000"/>
                </a:solidFill>
                <a:latin typeface="HK Grotesk"/>
                <a:ea typeface="HK Grotesk"/>
                <a:cs typeface="HK Grotesk"/>
                <a:sym typeface="HK Grotesk"/>
              </a:rPr>
              <a:t>El e</a:t>
            </a:r>
            <a:r>
              <a:rPr lang="en-US" sz="2000" strike="noStrike" u="none">
                <a:solidFill>
                  <a:srgbClr val="000000"/>
                </a:solidFill>
                <a:latin typeface="HK Grotesk"/>
                <a:ea typeface="HK Grotesk"/>
                <a:cs typeface="HK Grotesk"/>
                <a:sym typeface="HK Grotesk"/>
              </a:rPr>
              <a:t>sfuerzo mensual medio ha crecido un 2% entre 2020 y 2023, pero la subida es constante.</a:t>
            </a:r>
          </a:p>
        </p:txBody>
      </p:sp>
      <p:sp>
        <p:nvSpPr>
          <p:cNvPr name="TextBox 5" id="5"/>
          <p:cNvSpPr txBox="true"/>
          <p:nvPr/>
        </p:nvSpPr>
        <p:spPr>
          <a:xfrm rot="0">
            <a:off x="8787385" y="1202690"/>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esfuerzo económico medio en España (2020–2023)</a:t>
            </a:r>
          </a:p>
        </p:txBody>
      </p:sp>
      <p:sp>
        <p:nvSpPr>
          <p:cNvPr name="TextBox 6" id="6"/>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metro2.</a:t>
            </a:r>
          </a:p>
        </p:txBody>
      </p:sp>
      <p:sp>
        <p:nvSpPr>
          <p:cNvPr name="Freeform 7" id="7"/>
          <p:cNvSpPr/>
          <p:nvPr/>
        </p:nvSpPr>
        <p:spPr>
          <a:xfrm flipH="false" flipV="false" rot="0">
            <a:off x="13560612" y="1905000"/>
            <a:ext cx="1905000" cy="781050"/>
          </a:xfrm>
          <a:custGeom>
            <a:avLst/>
            <a:gdLst/>
            <a:ahLst/>
            <a:cxnLst/>
            <a:rect r="r" b="b" t="t" l="l"/>
            <a:pathLst>
              <a:path h="781050" w="1905000">
                <a:moveTo>
                  <a:pt x="0" y="0"/>
                </a:moveTo>
                <a:lnTo>
                  <a:pt x="1905000" y="0"/>
                </a:lnTo>
                <a:lnTo>
                  <a:pt x="1905000" y="781050"/>
                </a:lnTo>
                <a:lnTo>
                  <a:pt x="0" y="781050"/>
                </a:lnTo>
                <a:lnTo>
                  <a:pt x="0" y="0"/>
                </a:lnTo>
                <a:close/>
              </a:path>
            </a:pathLst>
          </a:custGeom>
          <a:blipFill>
            <a:blip r:embed="rId2"/>
            <a:stretch>
              <a:fillRect l="-404462" t="-16764" r="-4000" b="-914111"/>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971675"/>
            <a:ext cx="12211050" cy="6164745"/>
          </a:xfrm>
          <a:custGeom>
            <a:avLst/>
            <a:gdLst/>
            <a:ahLst/>
            <a:cxnLst/>
            <a:rect r="r" b="b" t="t" l="l"/>
            <a:pathLst>
              <a:path h="6164745" w="12211050">
                <a:moveTo>
                  <a:pt x="0" y="0"/>
                </a:moveTo>
                <a:lnTo>
                  <a:pt x="12211050" y="0"/>
                </a:lnTo>
                <a:lnTo>
                  <a:pt x="12211050" y="6164745"/>
                </a:lnTo>
                <a:lnTo>
                  <a:pt x="0" y="6164745"/>
                </a:lnTo>
                <a:lnTo>
                  <a:pt x="0" y="0"/>
                </a:lnTo>
                <a:close/>
              </a:path>
            </a:pathLst>
          </a:custGeom>
          <a:blipFill>
            <a:blip r:embed="rId2"/>
            <a:stretch>
              <a:fillRect l="0" t="-11220" r="-20453" b="-4496"/>
            </a:stretch>
          </a:blipFill>
        </p:spPr>
      </p:sp>
      <p:sp>
        <p:nvSpPr>
          <p:cNvPr name="TextBox 3" id="3"/>
          <p:cNvSpPr txBox="true"/>
          <p:nvPr/>
        </p:nvSpPr>
        <p:spPr>
          <a:xfrm rot="0">
            <a:off x="12443661" y="3864737"/>
            <a:ext cx="4815639" cy="2519426"/>
          </a:xfrm>
          <a:prstGeom prst="rect">
            <a:avLst/>
          </a:prstGeom>
        </p:spPr>
        <p:txBody>
          <a:bodyPr anchor="t" rtlCol="false" tIns="0" lIns="0" bIns="0" rIns="0">
            <a:spAutoFit/>
          </a:bodyPr>
          <a:lstStyle/>
          <a:p>
            <a:pPr algn="l">
              <a:lnSpc>
                <a:spcPts val="2884"/>
              </a:lnSpc>
            </a:pPr>
            <a:r>
              <a:rPr lang="en-US" sz="2060">
                <a:solidFill>
                  <a:srgbClr val="000000"/>
                </a:solidFill>
                <a:latin typeface="HK Grotesk"/>
                <a:ea typeface="HK Grotesk"/>
                <a:cs typeface="HK Grotesk"/>
                <a:sym typeface="HK Grotesk"/>
              </a:rPr>
              <a:t>Baleares y Madrid son las comunidades con mayor esfuerzo económico acumulado en los últimos 4 años.</a:t>
            </a:r>
          </a:p>
          <a:p>
            <a:pPr algn="l">
              <a:lnSpc>
                <a:spcPts val="2884"/>
              </a:lnSpc>
            </a:pPr>
          </a:p>
          <a:p>
            <a:pPr algn="l" marL="0" indent="0" lvl="0">
              <a:lnSpc>
                <a:spcPts val="2884"/>
              </a:lnSpc>
              <a:spcBef>
                <a:spcPct val="0"/>
              </a:spcBef>
            </a:pPr>
            <a:r>
              <a:rPr lang="en-US" sz="2060">
                <a:solidFill>
                  <a:srgbClr val="000000"/>
                </a:solidFill>
                <a:latin typeface="HK Grotesk"/>
                <a:ea typeface="HK Grotesk"/>
                <a:cs typeface="HK Grotesk"/>
                <a:sym typeface="HK Grotesk"/>
              </a:rPr>
              <a:t>Castilla-La Mancha, Extremadura y Castilla y León han mantenido un acceso significativamente más asequible. </a:t>
            </a:r>
          </a:p>
        </p:txBody>
      </p:sp>
      <p:sp>
        <p:nvSpPr>
          <p:cNvPr name="TextBox 4" id="4"/>
          <p:cNvSpPr txBox="true"/>
          <p:nvPr/>
        </p:nvSpPr>
        <p:spPr>
          <a:xfrm rot="0">
            <a:off x="1028700" y="755015"/>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esfuerzo económico medio por CCAA  (2020–2023)</a:t>
            </a:r>
          </a:p>
        </p:txBody>
      </p:sp>
      <p:sp>
        <p:nvSpPr>
          <p:cNvPr name="TextBox 5" id="5"/>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metro2.</a:t>
            </a:r>
          </a:p>
        </p:txBody>
      </p:sp>
      <p:sp>
        <p:nvSpPr>
          <p:cNvPr name="Freeform 6" id="6"/>
          <p:cNvSpPr/>
          <p:nvPr/>
        </p:nvSpPr>
        <p:spPr>
          <a:xfrm flipH="false" flipV="false" rot="0">
            <a:off x="11030489" y="1028700"/>
            <a:ext cx="2002247" cy="970002"/>
          </a:xfrm>
          <a:custGeom>
            <a:avLst/>
            <a:gdLst/>
            <a:ahLst/>
            <a:cxnLst/>
            <a:rect r="r" b="b" t="t" l="l"/>
            <a:pathLst>
              <a:path h="970002" w="2002247">
                <a:moveTo>
                  <a:pt x="0" y="0"/>
                </a:moveTo>
                <a:lnTo>
                  <a:pt x="2002247" y="0"/>
                </a:lnTo>
                <a:lnTo>
                  <a:pt x="2002247" y="970002"/>
                </a:lnTo>
                <a:lnTo>
                  <a:pt x="0" y="970002"/>
                </a:lnTo>
                <a:lnTo>
                  <a:pt x="0" y="0"/>
                </a:lnTo>
                <a:close/>
              </a:path>
            </a:pathLst>
          </a:custGeom>
          <a:blipFill>
            <a:blip r:embed="rId2"/>
            <a:stretch>
              <a:fillRect l="-634604" t="0" r="0" b="-635428"/>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24180" y="1357312"/>
            <a:ext cx="9535120" cy="7572375"/>
          </a:xfrm>
          <a:custGeom>
            <a:avLst/>
            <a:gdLst/>
            <a:ahLst/>
            <a:cxnLst/>
            <a:rect r="r" b="b" t="t" l="l"/>
            <a:pathLst>
              <a:path h="7572375" w="9535120">
                <a:moveTo>
                  <a:pt x="0" y="0"/>
                </a:moveTo>
                <a:lnTo>
                  <a:pt x="9535120" y="0"/>
                </a:lnTo>
                <a:lnTo>
                  <a:pt x="9535120" y="7572376"/>
                </a:lnTo>
                <a:lnTo>
                  <a:pt x="0" y="7572376"/>
                </a:lnTo>
                <a:lnTo>
                  <a:pt x="0" y="0"/>
                </a:lnTo>
                <a:close/>
              </a:path>
            </a:pathLst>
          </a:custGeom>
          <a:blipFill>
            <a:blip r:embed="rId2"/>
            <a:stretch>
              <a:fillRect l="0" t="-4670" r="0" b="0"/>
            </a:stretch>
          </a:blipFill>
        </p:spPr>
      </p:sp>
      <p:sp>
        <p:nvSpPr>
          <p:cNvPr name="TextBox 3" id="3"/>
          <p:cNvSpPr txBox="true"/>
          <p:nvPr/>
        </p:nvSpPr>
        <p:spPr>
          <a:xfrm rot="0">
            <a:off x="1028700" y="3902118"/>
            <a:ext cx="5558413" cy="2111375"/>
          </a:xfrm>
          <a:prstGeom prst="rect">
            <a:avLst/>
          </a:prstGeom>
        </p:spPr>
        <p:txBody>
          <a:bodyPr anchor="t" rtlCol="false" tIns="0" lIns="0" bIns="0" rIns="0">
            <a:spAutoFit/>
          </a:bodyPr>
          <a:lstStyle/>
          <a:p>
            <a:pPr algn="l">
              <a:lnSpc>
                <a:spcPts val="2800"/>
              </a:lnSpc>
            </a:pPr>
            <a:r>
              <a:rPr lang="en-US" sz="2000">
                <a:solidFill>
                  <a:srgbClr val="000000"/>
                </a:solidFill>
                <a:latin typeface="HK Grotesk"/>
                <a:ea typeface="HK Grotesk"/>
                <a:cs typeface="HK Grotesk"/>
                <a:sym typeface="HK Grotesk"/>
              </a:rPr>
              <a:t>Entre 2020 y 2023, el precio por metro cuadrado ha aumentado más del 50% en Canarias y Baleares, seguidas por la Comunidad Valenciana, Andalucía y Madrid con incrementos superiores al 30%.</a:t>
            </a:r>
          </a:p>
          <a:p>
            <a:pPr algn="ctr" marL="0" indent="0" lvl="0">
              <a:lnSpc>
                <a:spcPts val="2800"/>
              </a:lnSpc>
              <a:spcBef>
                <a:spcPct val="0"/>
              </a:spcBef>
            </a:pPr>
          </a:p>
        </p:txBody>
      </p:sp>
      <p:sp>
        <p:nvSpPr>
          <p:cNvPr name="TextBox 4" id="4"/>
          <p:cNvSpPr txBox="true"/>
          <p:nvPr/>
        </p:nvSpPr>
        <p:spPr>
          <a:xfrm rot="0">
            <a:off x="1028700" y="942975"/>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¿LA EVOLUCIÓN DE PRECIOS POR CCAA HA SIDO IGUAL EN TODAS?</a:t>
            </a:r>
          </a:p>
        </p:txBody>
      </p:sp>
      <p:sp>
        <p:nvSpPr>
          <p:cNvPr name="TextBox 5" id="5"/>
          <p:cNvSpPr txBox="true"/>
          <p:nvPr/>
        </p:nvSpPr>
        <p:spPr>
          <a:xfrm rot="0">
            <a:off x="7724180" y="990600"/>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precio del metro cuadrado por CCAA  (2020–2023)</a:t>
            </a:r>
          </a:p>
        </p:txBody>
      </p:sp>
      <p:sp>
        <p:nvSpPr>
          <p:cNvPr name="TextBox 6" id="6"/>
          <p:cNvSpPr txBox="true"/>
          <p:nvPr/>
        </p:nvSpPr>
        <p:spPr>
          <a:xfrm rot="0">
            <a:off x="1028700" y="8984615"/>
            <a:ext cx="1694242"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*Variación en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626246"/>
            <a:ext cx="11545269" cy="6245904"/>
          </a:xfrm>
          <a:custGeom>
            <a:avLst/>
            <a:gdLst/>
            <a:ahLst/>
            <a:cxnLst/>
            <a:rect r="r" b="b" t="t" l="l"/>
            <a:pathLst>
              <a:path h="6245904" w="11545269">
                <a:moveTo>
                  <a:pt x="0" y="0"/>
                </a:moveTo>
                <a:lnTo>
                  <a:pt x="11545269" y="0"/>
                </a:lnTo>
                <a:lnTo>
                  <a:pt x="11545269" y="6245904"/>
                </a:lnTo>
                <a:lnTo>
                  <a:pt x="0" y="6245904"/>
                </a:lnTo>
                <a:lnTo>
                  <a:pt x="0" y="0"/>
                </a:lnTo>
                <a:close/>
              </a:path>
            </a:pathLst>
          </a:custGeom>
          <a:blipFill>
            <a:blip r:embed="rId2"/>
            <a:stretch>
              <a:fillRect l="0" t="-10749" r="-485" b="0"/>
            </a:stretch>
          </a:blipFill>
        </p:spPr>
      </p:sp>
      <p:sp>
        <p:nvSpPr>
          <p:cNvPr name="TextBox 3" id="3"/>
          <p:cNvSpPr txBox="true"/>
          <p:nvPr/>
        </p:nvSpPr>
        <p:spPr>
          <a:xfrm rot="0">
            <a:off x="13057012" y="4175760"/>
            <a:ext cx="3781977" cy="246380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000000"/>
                </a:solidFill>
                <a:latin typeface="HK Grotesk"/>
                <a:ea typeface="HK Grotesk"/>
                <a:cs typeface="HK Grotesk"/>
                <a:sym typeface="HK Grotesk"/>
              </a:rPr>
              <a:t>Pico de crecimiento en 2023 para ambos grupos de edad , pero </a:t>
            </a: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el </a:t>
            </a:r>
            <a:r>
              <a:rPr lang="en-US" sz="2000" strike="noStrike" u="none">
                <a:solidFill>
                  <a:srgbClr val="000000"/>
                </a:solidFill>
                <a:latin typeface="HK Grotesk"/>
                <a:ea typeface="HK Grotesk"/>
                <a:cs typeface="HK Grotesk"/>
                <a:sym typeface="HK Grotesk"/>
              </a:rPr>
              <a:t>crecimiento salarial no ha sido suficiente para compensar el esfuerzo económico que representa la compra de una vivienda.</a:t>
            </a:r>
          </a:p>
        </p:txBody>
      </p:sp>
      <p:sp>
        <p:nvSpPr>
          <p:cNvPr name="TextBox 4" id="4"/>
          <p:cNvSpPr txBox="true"/>
          <p:nvPr/>
        </p:nvSpPr>
        <p:spPr>
          <a:xfrm rot="0">
            <a:off x="1601196" y="710399"/>
            <a:ext cx="10105315" cy="139382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¿CRECEN LOS SALARIOS AL MISMO RITMO QUE LOS PRECIOS DE LA VIVIENDA?</a:t>
            </a:r>
          </a:p>
        </p:txBody>
      </p:sp>
      <p:sp>
        <p:nvSpPr>
          <p:cNvPr name="TextBox 5" id="5"/>
          <p:cNvSpPr txBox="true"/>
          <p:nvPr/>
        </p:nvSpPr>
        <p:spPr>
          <a:xfrm rot="0">
            <a:off x="2160236" y="2209686"/>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Evolución del salario mensual medio de los jovenes vs el resto</a:t>
            </a:r>
          </a:p>
        </p:txBody>
      </p:sp>
      <p:sp>
        <p:nvSpPr>
          <p:cNvPr name="TextBox 6" id="6"/>
          <p:cNvSpPr txBox="true"/>
          <p:nvPr/>
        </p:nvSpPr>
        <p:spPr>
          <a:xfrm rot="0">
            <a:off x="1028700" y="8984615"/>
            <a:ext cx="2517204"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*Crecimiento anual en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1792355" y="1028700"/>
            <a:ext cx="5466945" cy="8229600"/>
          </a:xfrm>
          <a:custGeom>
            <a:avLst/>
            <a:gdLst/>
            <a:ahLst/>
            <a:cxnLst/>
            <a:rect r="r" b="b" t="t" l="l"/>
            <a:pathLst>
              <a:path h="8229600" w="5466945">
                <a:moveTo>
                  <a:pt x="0" y="0"/>
                </a:moveTo>
                <a:lnTo>
                  <a:pt x="5466945" y="0"/>
                </a:lnTo>
                <a:lnTo>
                  <a:pt x="5466945" y="8229600"/>
                </a:lnTo>
                <a:lnTo>
                  <a:pt x="0" y="8229600"/>
                </a:lnTo>
                <a:lnTo>
                  <a:pt x="0" y="0"/>
                </a:lnTo>
                <a:close/>
              </a:path>
            </a:pathLst>
          </a:custGeom>
          <a:blipFill>
            <a:blip r:embed="rId2"/>
            <a:stretch>
              <a:fillRect l="-713" t="-6501" r="-752" b="-1345"/>
            </a:stretch>
          </a:blipFill>
        </p:spPr>
      </p:sp>
      <p:sp>
        <p:nvSpPr>
          <p:cNvPr name="TextBox 3" id="3"/>
          <p:cNvSpPr txBox="true"/>
          <p:nvPr/>
        </p:nvSpPr>
        <p:spPr>
          <a:xfrm rot="0">
            <a:off x="1028700" y="4161210"/>
            <a:ext cx="8576630" cy="2111375"/>
          </a:xfrm>
          <a:prstGeom prst="rect">
            <a:avLst/>
          </a:prstGeom>
        </p:spPr>
        <p:txBody>
          <a:bodyPr anchor="t" rtlCol="false" tIns="0" lIns="0" bIns="0" rIns="0">
            <a:spAutoFit/>
          </a:bodyPr>
          <a:lstStyle/>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Aunque los tipos de interés subieron significativamente los últimos años (de 2,06% a 3,34%), el esfuerzo económico mensual apenas varió.</a:t>
            </a:r>
          </a:p>
          <a:p>
            <a:pPr algn="l" marL="0" indent="0" lvl="0">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Esto revela que el incremento del precio de la vivienda compensa cualquier alivio financiero, manteniendo la dificultad de acceso estable pese al contexto financiero cambiante.</a:t>
            </a:r>
          </a:p>
        </p:txBody>
      </p:sp>
      <p:sp>
        <p:nvSpPr>
          <p:cNvPr name="AutoShape 4" id="4"/>
          <p:cNvSpPr/>
          <p:nvPr/>
        </p:nvSpPr>
        <p:spPr>
          <a:xfrm>
            <a:off x="9088415" y="7017777"/>
            <a:ext cx="637792" cy="0"/>
          </a:xfrm>
          <a:prstGeom prst="line">
            <a:avLst/>
          </a:prstGeom>
          <a:ln cap="flat" w="38100">
            <a:solidFill>
              <a:srgbClr val="000000"/>
            </a:solidFill>
            <a:prstDash val="solid"/>
            <a:headEnd type="none" len="sm" w="sm"/>
            <a:tailEnd type="triangle" len="med" w="lg"/>
          </a:ln>
        </p:spPr>
      </p:sp>
      <p:sp>
        <p:nvSpPr>
          <p:cNvPr name="TextBox 5" id="5"/>
          <p:cNvSpPr txBox="true"/>
          <p:nvPr/>
        </p:nvSpPr>
        <p:spPr>
          <a:xfrm rot="0">
            <a:off x="1028700" y="942975"/>
            <a:ext cx="7239322"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¿CÓMO SE RELACIONAN EL TIPO DE INTERÉS, EL SALARIO Y EL PRECIO DE LA VIVIENDA?</a:t>
            </a:r>
          </a:p>
        </p:txBody>
      </p:sp>
      <p:sp>
        <p:nvSpPr>
          <p:cNvPr name="TextBox 6" id="6"/>
          <p:cNvSpPr txBox="true"/>
          <p:nvPr/>
        </p:nvSpPr>
        <p:spPr>
          <a:xfrm rot="0">
            <a:off x="342185" y="6842834"/>
            <a:ext cx="9065126" cy="273685"/>
          </a:xfrm>
          <a:prstGeom prst="rect">
            <a:avLst/>
          </a:prstGeom>
        </p:spPr>
        <p:txBody>
          <a:bodyPr anchor="t" rtlCol="false" tIns="0" lIns="0" bIns="0" rIns="0">
            <a:spAutoFit/>
          </a:bodyPr>
          <a:lstStyle/>
          <a:p>
            <a:pPr algn="ctr" marL="0" indent="0" lvl="0">
              <a:lnSpc>
                <a:spcPts val="2240"/>
              </a:lnSpc>
              <a:spcBef>
                <a:spcPct val="0"/>
              </a:spcBef>
            </a:pPr>
            <a:r>
              <a:rPr lang="en-US" b="true" sz="1600">
                <a:solidFill>
                  <a:srgbClr val="000000"/>
                </a:solidFill>
                <a:latin typeface="HK Grotesk Bold"/>
                <a:ea typeface="HK Grotesk Bold"/>
                <a:cs typeface="HK Grotesk Bold"/>
                <a:sym typeface="HK Grotesk Bold"/>
              </a:rPr>
              <a:t>Evolución del precio del metro cuadrado, el interés fijo y el esfuerzo económico medio.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DAGqsgwOsWk</dc:identifier>
  <dcterms:modified xsi:type="dcterms:W3CDTF">2011-08-01T06:04:30Z</dcterms:modified>
  <cp:revision>1</cp:revision>
  <dc:title>Youth Housing Spain</dc:title>
</cp:coreProperties>
</file>

<file path=docProps/thumbnail.jpeg>
</file>